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68" r:id="rId2"/>
    <p:sldId id="269" r:id="rId3"/>
    <p:sldId id="280" r:id="rId4"/>
    <p:sldId id="281" r:id="rId5"/>
    <p:sldId id="282" r:id="rId6"/>
    <p:sldId id="279" r:id="rId7"/>
    <p:sldId id="270" r:id="rId8"/>
    <p:sldId id="261" r:id="rId9"/>
    <p:sldId id="256" r:id="rId10"/>
    <p:sldId id="272" r:id="rId11"/>
    <p:sldId id="289" r:id="rId12"/>
    <p:sldId id="290" r:id="rId13"/>
    <p:sldId id="276" r:id="rId14"/>
    <p:sldId id="295" r:id="rId15"/>
    <p:sldId id="297" r:id="rId16"/>
    <p:sldId id="296" r:id="rId17"/>
    <p:sldId id="298" r:id="rId18"/>
    <p:sldId id="293" r:id="rId19"/>
    <p:sldId id="258" r:id="rId20"/>
    <p:sldId id="303" r:id="rId21"/>
    <p:sldId id="300" r:id="rId22"/>
    <p:sldId id="266" r:id="rId23"/>
    <p:sldId id="302" r:id="rId24"/>
    <p:sldId id="301" r:id="rId25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5B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68" autoAdjust="0"/>
  </p:normalViewPr>
  <p:slideViewPr>
    <p:cSldViewPr snapToGrid="0" snapToObjects="1">
      <p:cViewPr>
        <p:scale>
          <a:sx n="110" d="100"/>
          <a:sy n="110" d="100"/>
        </p:scale>
        <p:origin x="-72" y="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46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026213910761178"/>
          <c:y val="4.9960875984251973E-2"/>
          <c:w val="0.72785072178477694"/>
          <c:h val="0.72997687092915131"/>
        </c:manualLayout>
      </c:layou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Temperature</c:v>
                </c:pt>
              </c:strCache>
            </c:strRef>
          </c:tx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Mar.</c:v>
                </c:pt>
                <c:pt idx="3">
                  <c:v>Apr.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Aug.</c:v>
                </c:pt>
                <c:pt idx="8">
                  <c:v>Sept.</c:v>
                </c:pt>
                <c:pt idx="9">
                  <c:v>Oct.</c:v>
                </c:pt>
                <c:pt idx="10">
                  <c:v>Nov.</c:v>
                </c:pt>
                <c:pt idx="11">
                  <c:v>Dec.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51.3</c:v>
                </c:pt>
                <c:pt idx="1">
                  <c:v>54.3</c:v>
                </c:pt>
                <c:pt idx="2">
                  <c:v>61.2</c:v>
                </c:pt>
                <c:pt idx="3">
                  <c:v>67.5</c:v>
                </c:pt>
                <c:pt idx="4">
                  <c:v>74.8</c:v>
                </c:pt>
                <c:pt idx="5">
                  <c:v>80.2</c:v>
                </c:pt>
                <c:pt idx="6">
                  <c:v>82.8</c:v>
                </c:pt>
                <c:pt idx="7">
                  <c:v>82.8</c:v>
                </c:pt>
                <c:pt idx="8">
                  <c:v>78.900000000000006</c:v>
                </c:pt>
                <c:pt idx="9">
                  <c:v>69.5</c:v>
                </c:pt>
                <c:pt idx="10">
                  <c:v>60.5</c:v>
                </c:pt>
                <c:pt idx="11">
                  <c:v>53.1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384960"/>
        <c:axId val="101386496"/>
      </c:line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Rainfall</c:v>
                </c:pt>
              </c:strCache>
            </c:strRef>
          </c:tx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Mar.</c:v>
                </c:pt>
                <c:pt idx="3">
                  <c:v>Apr.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Aug.</c:v>
                </c:pt>
                <c:pt idx="8">
                  <c:v>Sept.</c:v>
                </c:pt>
                <c:pt idx="9">
                  <c:v>Oct.</c:v>
                </c:pt>
                <c:pt idx="10">
                  <c:v>Nov.</c:v>
                </c:pt>
                <c:pt idx="11">
                  <c:v>Dec.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4.49</c:v>
                </c:pt>
                <c:pt idx="1">
                  <c:v>3.05</c:v>
                </c:pt>
                <c:pt idx="2">
                  <c:v>3.84</c:v>
                </c:pt>
                <c:pt idx="3">
                  <c:v>3.57</c:v>
                </c:pt>
                <c:pt idx="4">
                  <c:v>5.22</c:v>
                </c:pt>
                <c:pt idx="5">
                  <c:v>6.9700000000000024</c:v>
                </c:pt>
                <c:pt idx="6">
                  <c:v>3.9099999999999997</c:v>
                </c:pt>
                <c:pt idx="7">
                  <c:v>3.9</c:v>
                </c:pt>
                <c:pt idx="8">
                  <c:v>4.9000000000000004</c:v>
                </c:pt>
                <c:pt idx="9">
                  <c:v>4.75</c:v>
                </c:pt>
                <c:pt idx="10">
                  <c:v>4.58</c:v>
                </c:pt>
                <c:pt idx="11">
                  <c:v>4.1099999999999985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394688"/>
        <c:axId val="101392768"/>
      </c:lineChart>
      <c:catAx>
        <c:axId val="101384960"/>
        <c:scaling>
          <c:orientation val="minMax"/>
        </c:scaling>
        <c:delete val="0"/>
        <c:axPos val="b"/>
        <c:majorTickMark val="out"/>
        <c:minorTickMark val="none"/>
        <c:tickLblPos val="nextTo"/>
        <c:crossAx val="101386496"/>
        <c:crosses val="autoZero"/>
        <c:auto val="1"/>
        <c:lblAlgn val="ctr"/>
        <c:lblOffset val="100"/>
        <c:noMultiLvlLbl val="0"/>
      </c:catAx>
      <c:valAx>
        <c:axId val="10138649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Temperature</a:t>
                </a:r>
                <a:r>
                  <a:rPr lang="en-US" baseline="0" dirty="0" smtClean="0"/>
                  <a:t> (°F)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1384960"/>
        <c:crosses val="autoZero"/>
        <c:crossBetween val="between"/>
      </c:valAx>
      <c:valAx>
        <c:axId val="101392768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Precipitation (in.)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1394688"/>
        <c:crosses val="max"/>
        <c:crossBetween val="between"/>
      </c:valAx>
      <c:catAx>
        <c:axId val="101394688"/>
        <c:scaling>
          <c:orientation val="minMax"/>
        </c:scaling>
        <c:delete val="1"/>
        <c:axPos val="b"/>
        <c:majorTickMark val="out"/>
        <c:minorTickMark val="none"/>
        <c:tickLblPos val="none"/>
        <c:crossAx val="101392768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18801033464566949"/>
          <c:y val="6.9515009842519765E-2"/>
          <c:w val="0.20448363130707045"/>
          <c:h val="0.149936355177456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922022805704778"/>
          <c:y val="4.9960875984251973E-2"/>
          <c:w val="0.76377317270810696"/>
          <c:h val="0.74730216535433058"/>
        </c:manualLayout>
      </c:layou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Temperature</c:v>
                </c:pt>
              </c:strCache>
            </c:strRef>
          </c:tx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Mar.</c:v>
                </c:pt>
                <c:pt idx="3">
                  <c:v>Apr.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Aug.</c:v>
                </c:pt>
                <c:pt idx="8">
                  <c:v>Sept.</c:v>
                </c:pt>
                <c:pt idx="9">
                  <c:v>Oct.</c:v>
                </c:pt>
                <c:pt idx="10">
                  <c:v>Nov.</c:v>
                </c:pt>
                <c:pt idx="11">
                  <c:v>Dec.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43.2</c:v>
                </c:pt>
                <c:pt idx="1">
                  <c:v>47.2</c:v>
                </c:pt>
                <c:pt idx="2">
                  <c:v>54.8</c:v>
                </c:pt>
                <c:pt idx="3">
                  <c:v>61.6</c:v>
                </c:pt>
                <c:pt idx="4">
                  <c:v>70</c:v>
                </c:pt>
                <c:pt idx="5">
                  <c:v>77.2</c:v>
                </c:pt>
                <c:pt idx="6">
                  <c:v>80.8</c:v>
                </c:pt>
                <c:pt idx="7">
                  <c:v>80.3</c:v>
                </c:pt>
                <c:pt idx="8">
                  <c:v>74.900000000000006</c:v>
                </c:pt>
                <c:pt idx="9">
                  <c:v>63.5</c:v>
                </c:pt>
                <c:pt idx="10">
                  <c:v>53.6</c:v>
                </c:pt>
                <c:pt idx="11">
                  <c:v>46.1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174656"/>
        <c:axId val="101180544"/>
      </c:line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Rainfall</c:v>
                </c:pt>
              </c:strCache>
            </c:strRef>
          </c:tx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Mar.</c:v>
                </c:pt>
                <c:pt idx="3">
                  <c:v>Apr.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Aug.</c:v>
                </c:pt>
                <c:pt idx="8">
                  <c:v>Sept.</c:v>
                </c:pt>
                <c:pt idx="9">
                  <c:v>Oct.</c:v>
                </c:pt>
                <c:pt idx="10">
                  <c:v>Nov.</c:v>
                </c:pt>
                <c:pt idx="11">
                  <c:v>Dec.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5.79</c:v>
                </c:pt>
                <c:pt idx="1">
                  <c:v>4.83</c:v>
                </c:pt>
                <c:pt idx="2">
                  <c:v>6.6099999999999985</c:v>
                </c:pt>
                <c:pt idx="3">
                  <c:v>5.37</c:v>
                </c:pt>
                <c:pt idx="4">
                  <c:v>4.4300000000000024</c:v>
                </c:pt>
                <c:pt idx="5">
                  <c:v>4.07</c:v>
                </c:pt>
                <c:pt idx="6">
                  <c:v>3.9299999999999997</c:v>
                </c:pt>
                <c:pt idx="7">
                  <c:v>2.9099999999999997</c:v>
                </c:pt>
                <c:pt idx="8">
                  <c:v>3.61</c:v>
                </c:pt>
                <c:pt idx="9">
                  <c:v>3.15</c:v>
                </c:pt>
                <c:pt idx="10">
                  <c:v>4.51</c:v>
                </c:pt>
                <c:pt idx="11">
                  <c:v>4.8099999999999996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184640"/>
        <c:axId val="101182464"/>
      </c:lineChart>
      <c:catAx>
        <c:axId val="101174656"/>
        <c:scaling>
          <c:orientation val="minMax"/>
        </c:scaling>
        <c:delete val="0"/>
        <c:axPos val="b"/>
        <c:majorTickMark val="out"/>
        <c:minorTickMark val="none"/>
        <c:tickLblPos val="nextTo"/>
        <c:crossAx val="101180544"/>
        <c:crosses val="autoZero"/>
        <c:auto val="1"/>
        <c:lblAlgn val="ctr"/>
        <c:lblOffset val="100"/>
        <c:noMultiLvlLbl val="0"/>
      </c:catAx>
      <c:valAx>
        <c:axId val="10118054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Temperature</a:t>
                </a:r>
                <a:r>
                  <a:rPr lang="en-US" baseline="0" dirty="0" smtClean="0"/>
                  <a:t> (°F)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1174656"/>
        <c:crosses val="autoZero"/>
        <c:crossBetween val="between"/>
      </c:valAx>
      <c:valAx>
        <c:axId val="101182464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Precipitation (in.)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1184640"/>
        <c:crosses val="max"/>
        <c:crossBetween val="between"/>
      </c:valAx>
      <c:catAx>
        <c:axId val="101184640"/>
        <c:scaling>
          <c:orientation val="minMax"/>
        </c:scaling>
        <c:delete val="1"/>
        <c:axPos val="b"/>
        <c:majorTickMark val="out"/>
        <c:minorTickMark val="none"/>
        <c:tickLblPos val="none"/>
        <c:crossAx val="101182464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61475539522815092"/>
          <c:y val="0.57264000984251973"/>
          <c:w val="0.24379336254468892"/>
          <c:h val="0.1734699803149609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0.40067</cdr:x>
      <cdr:y>0.47712</cdr:y>
    </cdr:from>
    <cdr:to>
      <cdr:x>0.5881</cdr:x>
      <cdr:y>0.7193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79629" y="2243358"/>
          <a:ext cx="1440611" cy="11386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400" dirty="0" smtClean="0"/>
            <a:t>Period of </a:t>
          </a:r>
        </a:p>
        <a:p xmlns:a="http://schemas.openxmlformats.org/drawingml/2006/main">
          <a:pPr algn="ctr"/>
          <a:r>
            <a:rPr lang="en-US" sz="1400" dirty="0" smtClean="0"/>
            <a:t>high rainfall </a:t>
          </a:r>
        </a:p>
        <a:p xmlns:a="http://schemas.openxmlformats.org/drawingml/2006/main">
          <a:pPr algn="ctr"/>
          <a:r>
            <a:rPr lang="en-US" sz="1400" dirty="0" smtClean="0"/>
            <a:t>also has high</a:t>
          </a:r>
        </a:p>
        <a:p xmlns:a="http://schemas.openxmlformats.org/drawingml/2006/main">
          <a:pPr algn="ctr"/>
          <a:r>
            <a:rPr lang="en-US" sz="1400" dirty="0" smtClean="0"/>
            <a:t>temperature</a:t>
          </a:r>
          <a:endParaRPr lang="en-US" sz="14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0.21008</cdr:x>
      <cdr:y>0.48184</cdr:y>
    </cdr:from>
    <cdr:to>
      <cdr:x>0.35192</cdr:x>
      <cdr:y>0.55826</cdr:y>
    </cdr:to>
    <cdr:sp macro="" textlink="">
      <cdr:nvSpPr>
        <cdr:cNvPr id="2" name="Left Brace 1"/>
        <cdr:cNvSpPr/>
      </cdr:nvSpPr>
      <cdr:spPr>
        <a:xfrm xmlns:a="http://schemas.openxmlformats.org/drawingml/2006/main" rot="5400000">
          <a:off x="1656272" y="1656273"/>
          <a:ext cx="310552" cy="914401"/>
        </a:xfrm>
        <a:prstGeom xmlns:a="http://schemas.openxmlformats.org/drawingml/2006/main" prst="leftBrace">
          <a:avLst/>
        </a:prstGeom>
        <a:noFill xmlns:a="http://schemas.openxmlformats.org/drawingml/2006/main"/>
        <a:ln xmlns:a="http://schemas.openxmlformats.org/drawingml/2006/main" w="25400" cap="flat" cmpd="sng" algn="ctr">
          <a:solidFill>
            <a:sysClr val="windowText" lastClr="000000"/>
          </a:solidFill>
          <a:prstDash val="solid"/>
        </a:ln>
        <a:effectLst xmlns:a="http://schemas.openxmlformats.org/drawingml/2006/main">
          <a:outerShdw blurRad="40000" dist="20000" dir="5400000" rotWithShape="0">
            <a:srgbClr val="000000">
              <a:alpha val="38000"/>
            </a:srgbClr>
          </a:outerShdw>
        </a:effectLst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0.17261</cdr:x>
      <cdr:y>0.55189</cdr:y>
    </cdr:from>
    <cdr:to>
      <cdr:x>0.39607</cdr:x>
      <cdr:y>0.77488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112807" y="2242868"/>
          <a:ext cx="1440611" cy="906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400" dirty="0" smtClean="0"/>
            <a:t>Period of </a:t>
          </a:r>
        </a:p>
        <a:p xmlns:a="http://schemas.openxmlformats.org/drawingml/2006/main">
          <a:pPr algn="ctr"/>
          <a:r>
            <a:rPr lang="en-US" sz="1400" dirty="0" smtClean="0"/>
            <a:t>high rainfall </a:t>
          </a:r>
        </a:p>
        <a:p xmlns:a="http://schemas.openxmlformats.org/drawingml/2006/main">
          <a:pPr algn="ctr"/>
          <a:r>
            <a:rPr lang="en-US" sz="1400" dirty="0" smtClean="0"/>
            <a:t>during lower</a:t>
          </a:r>
        </a:p>
        <a:p xmlns:a="http://schemas.openxmlformats.org/drawingml/2006/main">
          <a:pPr algn="ctr"/>
          <a:r>
            <a:rPr lang="en-US" sz="1400" dirty="0" smtClean="0"/>
            <a:t>temperatures</a:t>
          </a:r>
          <a:endParaRPr lang="en-US" sz="1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3" tIns="46586" rIns="93173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3" tIns="46586" rIns="93173" bIns="46586" rtlCol="0"/>
          <a:lstStyle>
            <a:lvl1pPr algn="r">
              <a:defRPr sz="1200"/>
            </a:lvl1pPr>
          </a:lstStyle>
          <a:p>
            <a:fld id="{6F8A9CF9-18E1-BE48-98F8-60EEF34E3B97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3" tIns="46586" rIns="93173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3" tIns="46586" rIns="93173" bIns="465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3" tIns="46586" rIns="93173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3" tIns="46586" rIns="93173" bIns="46586" rtlCol="0" anchor="b"/>
          <a:lstStyle>
            <a:lvl1pPr algn="r">
              <a:defRPr sz="1200"/>
            </a:lvl1pPr>
          </a:lstStyle>
          <a:p>
            <a:fld id="{A87A621B-85FC-7746-A7A0-1E1D819CA9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7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A621B-85FC-7746-A7A0-1E1D819CA91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A621B-85FC-7746-A7A0-1E1D819CA91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A621B-85FC-7746-A7A0-1E1D819CA91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A621B-85FC-7746-A7A0-1E1D819CA91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A621B-85FC-7746-A7A0-1E1D819CA91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A621B-85FC-7746-A7A0-1E1D819CA91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A621B-85FC-7746-A7A0-1E1D819CA91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A621B-85FC-7746-A7A0-1E1D819CA91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Colors</a:t>
            </a:r>
            <a:r>
              <a:rPr lang="en-US" baseline="0" dirty="0" smtClean="0"/>
              <a:t> as a result of oxidation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A621B-85FC-7746-A7A0-1E1D819CA91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A621B-85FC-7746-A7A0-1E1D819CA91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A621B-85FC-7746-A7A0-1E1D819CA91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A621B-85FC-7746-A7A0-1E1D819CA91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A621B-85FC-7746-A7A0-1E1D819CA91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50CA7-D01B-5D40-A0F6-FDB5B7BA01E4}" type="slidenum">
              <a:rPr lang="en-US"/>
              <a:pPr/>
              <a:t>21</a:t>
            </a:fld>
            <a:endParaRPr lang="en-US"/>
          </a:p>
        </p:txBody>
      </p:sp>
      <p:sp>
        <p:nvSpPr>
          <p:cNvPr id="84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50CA7-D01B-5D40-A0F6-FDB5B7BA01E4}" type="slidenum">
              <a:rPr lang="en-US"/>
              <a:pPr/>
              <a:t>22</a:t>
            </a:fld>
            <a:endParaRPr lang="en-US"/>
          </a:p>
        </p:txBody>
      </p:sp>
      <p:sp>
        <p:nvSpPr>
          <p:cNvPr id="84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50CA7-D01B-5D40-A0F6-FDB5B7BA01E4}" type="slidenum">
              <a:rPr lang="en-US"/>
              <a:pPr/>
              <a:t>23</a:t>
            </a:fld>
            <a:endParaRPr lang="en-US"/>
          </a:p>
        </p:txBody>
      </p:sp>
      <p:sp>
        <p:nvSpPr>
          <p:cNvPr id="84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50CA7-D01B-5D40-A0F6-FDB5B7BA01E4}" type="slidenum">
              <a:rPr lang="en-US"/>
              <a:pPr/>
              <a:t>24</a:t>
            </a:fld>
            <a:endParaRPr lang="en-US"/>
          </a:p>
        </p:txBody>
      </p:sp>
      <p:sp>
        <p:nvSpPr>
          <p:cNvPr id="84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A621B-85FC-7746-A7A0-1E1D819CA91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A621B-85FC-7746-A7A0-1E1D819CA91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A621B-85FC-7746-A7A0-1E1D819CA91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A621B-85FC-7746-A7A0-1E1D819CA91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86C693-282B-EF4A-B72E-14BE1A2EE7EC}" type="slidenum">
              <a:rPr lang="en-US"/>
              <a:pPr/>
              <a:t>7</a:t>
            </a:fld>
            <a:endParaRPr lang="en-US"/>
          </a:p>
        </p:txBody>
      </p:sp>
      <p:sp>
        <p:nvSpPr>
          <p:cNvPr id="83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3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86C693-282B-EF4A-B72E-14BE1A2EE7EC}" type="slidenum">
              <a:rPr lang="en-US"/>
              <a:pPr/>
              <a:t>8</a:t>
            </a:fld>
            <a:endParaRPr lang="en-US"/>
          </a:p>
        </p:txBody>
      </p:sp>
      <p:sp>
        <p:nvSpPr>
          <p:cNvPr id="83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3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A621B-85FC-7746-A7A0-1E1D819CA91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6972-347C-1044-B1D7-9BDE63821DF8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11/18/2011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93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6972-347C-1044-B1D7-9BDE63821DF8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F373-FDCA-E442-978B-1727068A06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5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6972-347C-1044-B1D7-9BDE63821DF8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F373-FDCA-E442-978B-1727068A06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40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6972-347C-1044-B1D7-9BDE63821DF8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F373-FDCA-E442-978B-1727068A06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11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6972-347C-1044-B1D7-9BDE63821DF8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F373-FDCA-E442-978B-1727068A06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26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6972-347C-1044-B1D7-9BDE63821DF8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F373-FDCA-E442-978B-1727068A06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46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6972-347C-1044-B1D7-9BDE63821DF8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F373-FDCA-E442-978B-1727068A06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31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6972-347C-1044-B1D7-9BDE63821DF8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F373-FDCA-E442-978B-1727068A06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04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6972-347C-1044-B1D7-9BDE63821DF8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F373-FDCA-E442-978B-1727068A06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6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6972-347C-1044-B1D7-9BDE63821DF8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F373-FDCA-E442-978B-1727068A06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10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6972-347C-1044-B1D7-9BDE63821DF8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F373-FDCA-E442-978B-1727068A06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90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E6972-347C-1044-B1D7-9BDE63821DF8}" type="datetimeFigureOut">
              <a:rPr lang="en-US" smtClean="0"/>
              <a:pPr/>
              <a:t>5/12/2015</a:t>
            </a:fld>
            <a:endParaRPr lang="en-US" dirty="0"/>
          </a:p>
        </p:txBody>
      </p:sp>
      <p:pic>
        <p:nvPicPr>
          <p:cNvPr id="8" name="Picture 7" descr="USGSid_pc.eps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" y="6400800"/>
            <a:ext cx="685800" cy="2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59778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Introduction to Soils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Kristen Manies (US Geological Survey)</a:t>
            </a:r>
          </a:p>
          <a:p>
            <a:r>
              <a:rPr lang="en-US" dirty="0" smtClean="0"/>
              <a:t>Lee Pruett (Notre Dame High School)</a:t>
            </a:r>
          </a:p>
          <a:p>
            <a:r>
              <a:rPr lang="en-US" dirty="0" smtClean="0"/>
              <a:t>Jennifer Harden (US Geological Survey)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578"/>
            <a:ext cx="8229600" cy="1518303"/>
          </a:xfrm>
        </p:spPr>
        <p:txBody>
          <a:bodyPr>
            <a:noAutofit/>
          </a:bodyPr>
          <a:lstStyle/>
          <a:p>
            <a:r>
              <a:rPr lang="en-US" sz="3600" dirty="0" smtClean="0"/>
              <a:t>As soils age, they form distinct </a:t>
            </a:r>
            <a:br>
              <a:rPr lang="en-US" sz="3600" dirty="0" smtClean="0"/>
            </a:br>
            <a:r>
              <a:rPr lang="en-US" sz="3600" dirty="0" smtClean="0"/>
              <a:t>soil</a:t>
            </a:r>
            <a:r>
              <a:rPr lang="en-US" sz="3600" dirty="0" smtClean="0">
                <a:solidFill>
                  <a:srgbClr val="FF0000"/>
                </a:solidFill>
              </a:rPr>
              <a:t> horizons </a:t>
            </a:r>
            <a:r>
              <a:rPr lang="en-US" sz="3600" dirty="0" smtClean="0"/>
              <a:t>and a soil</a:t>
            </a:r>
            <a:r>
              <a:rPr lang="en-US" sz="3600" dirty="0" smtClean="0">
                <a:solidFill>
                  <a:srgbClr val="FF0000"/>
                </a:solidFill>
              </a:rPr>
              <a:t> profile</a:t>
            </a:r>
            <a:endParaRPr lang="en-US" sz="3600" dirty="0"/>
          </a:p>
        </p:txBody>
      </p:sp>
      <p:sp>
        <p:nvSpPr>
          <p:cNvPr id="4" name="Left Brace 3"/>
          <p:cNvSpPr/>
          <p:nvPr/>
        </p:nvSpPr>
        <p:spPr>
          <a:xfrm>
            <a:off x="3440361" y="2194560"/>
            <a:ext cx="228600" cy="75182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/>
          <p:cNvSpPr/>
          <p:nvPr/>
        </p:nvSpPr>
        <p:spPr>
          <a:xfrm>
            <a:off x="3440361" y="3749040"/>
            <a:ext cx="228600" cy="87259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/>
          <p:cNvSpPr/>
          <p:nvPr/>
        </p:nvSpPr>
        <p:spPr>
          <a:xfrm>
            <a:off x="3440361" y="5349922"/>
            <a:ext cx="228600" cy="92778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04966" y="2303410"/>
            <a:ext cx="13151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topsoil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1978485" y="3796123"/>
            <a:ext cx="13416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subsoil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549567" y="5492834"/>
            <a:ext cx="27705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parent material</a:t>
            </a:r>
            <a:endParaRPr lang="en-US" sz="3200" dirty="0"/>
          </a:p>
        </p:txBody>
      </p:sp>
      <p:pic>
        <p:nvPicPr>
          <p:cNvPr id="6146" name="Picture 2" descr="C:\Users\lpruett\Dropbox\Withgott 4th edition\Chapter09\B_Jpeg_Images\Labeled_Images\SBS_4e_Figure_09_05_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95752" y="1689676"/>
            <a:ext cx="3612965" cy="51683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1750561" y="3361915"/>
            <a:ext cx="2850073" cy="3278013"/>
            <a:chOff x="1750561" y="3361915"/>
            <a:chExt cx="2850073" cy="3278013"/>
          </a:xfrm>
        </p:grpSpPr>
        <p:grpSp>
          <p:nvGrpSpPr>
            <p:cNvPr id="31" name="Group 30"/>
            <p:cNvGrpSpPr/>
            <p:nvPr/>
          </p:nvGrpSpPr>
          <p:grpSpPr>
            <a:xfrm>
              <a:off x="1835586" y="3946690"/>
              <a:ext cx="2642956" cy="2647814"/>
              <a:chOff x="1846993" y="2357437"/>
              <a:chExt cx="2642956" cy="2647814"/>
            </a:xfrm>
          </p:grpSpPr>
          <p:pic>
            <p:nvPicPr>
              <p:cNvPr id="27" name="Picture 26" descr="fungi cropped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4069" y="3679371"/>
                <a:ext cx="1325880" cy="1325880"/>
              </a:xfrm>
              <a:prstGeom prst="rect">
                <a:avLst/>
              </a:prstGeom>
            </p:spPr>
          </p:pic>
          <p:pic>
            <p:nvPicPr>
              <p:cNvPr id="28" name="Picture 27" descr="humans2 cropped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46993" y="2357437"/>
                <a:ext cx="1325880" cy="1325880"/>
              </a:xfrm>
              <a:prstGeom prst="rect">
                <a:avLst/>
              </a:prstGeom>
            </p:spPr>
          </p:pic>
          <p:pic>
            <p:nvPicPr>
              <p:cNvPr id="29" name="Picture 28" descr="vegetation cropped.jp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46993" y="3679371"/>
                <a:ext cx="1325880" cy="1325880"/>
              </a:xfrm>
              <a:prstGeom prst="rect">
                <a:avLst/>
              </a:prstGeom>
            </p:spPr>
          </p:pic>
          <p:pic>
            <p:nvPicPr>
              <p:cNvPr id="30" name="Picture 29" descr="bacteria.jp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64069" y="2357437"/>
                <a:ext cx="1325880" cy="1325880"/>
              </a:xfrm>
              <a:prstGeom prst="rect">
                <a:avLst/>
              </a:prstGeom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1750561" y="3361915"/>
              <a:ext cx="2850073" cy="3278013"/>
              <a:chOff x="5163869" y="2027232"/>
              <a:chExt cx="2850073" cy="3278013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5163869" y="2484408"/>
                <a:ext cx="14135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rgbClr val="FFFF00"/>
                    </a:solidFill>
                  </a:rPr>
                  <a:t>Humans</a:t>
                </a:r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577377" y="2484408"/>
                <a:ext cx="143656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rgbClr val="FFFF00"/>
                    </a:solidFill>
                  </a:rPr>
                  <a:t>Bacteria</a:t>
                </a:r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163869" y="4874358"/>
                <a:ext cx="141350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 smtClean="0">
                    <a:solidFill>
                      <a:srgbClr val="FFFF00"/>
                    </a:solidFill>
                  </a:rPr>
                  <a:t>Vegetation</a:t>
                </a:r>
                <a:endParaRPr lang="en-US" sz="22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577377" y="4782025"/>
                <a:ext cx="143656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rgbClr val="FFFF00"/>
                    </a:solidFill>
                  </a:rPr>
                  <a:t>Fungi</a:t>
                </a:r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163870" y="2027232"/>
                <a:ext cx="28500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Organisms</a:t>
                </a:r>
                <a:endParaRPr lang="en-US" sz="3200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53" y="103517"/>
            <a:ext cx="8229600" cy="881302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Ultimately, soils </a:t>
            </a:r>
            <a:r>
              <a:rPr lang="en-US" sz="2800" b="1" dirty="0"/>
              <a:t>are influenced by their </a:t>
            </a:r>
            <a:r>
              <a:rPr lang="en-US" sz="2800" b="1" dirty="0" smtClean="0"/>
              <a:t>environment</a:t>
            </a:r>
            <a:endParaRPr lang="en-US" sz="28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1835586" y="1101584"/>
            <a:ext cx="2663167" cy="1965960"/>
            <a:chOff x="1397000" y="1591214"/>
            <a:chExt cx="2663167" cy="1997375"/>
          </a:xfrm>
        </p:grpSpPr>
        <p:pic>
          <p:nvPicPr>
            <p:cNvPr id="4" name="Picture 3" descr="heavy_rain-12329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97000" y="1591214"/>
              <a:ext cx="2663167" cy="199737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397000" y="3003814"/>
              <a:ext cx="16907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Climate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513806" y="1092387"/>
            <a:ext cx="2621281" cy="1975157"/>
            <a:chOff x="154795" y="3410425"/>
            <a:chExt cx="2621281" cy="1975157"/>
          </a:xfrm>
        </p:grpSpPr>
        <p:pic>
          <p:nvPicPr>
            <p:cNvPr id="19" name="Picture 18" descr="hillslope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4795" y="3410425"/>
              <a:ext cx="2621280" cy="196596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54796" y="4800807"/>
              <a:ext cx="2621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Relief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513806" y="3946690"/>
            <a:ext cx="2619375" cy="1743075"/>
            <a:chOff x="6247052" y="3194865"/>
            <a:chExt cx="2619375" cy="1743075"/>
          </a:xfrm>
        </p:grpSpPr>
        <p:pic>
          <p:nvPicPr>
            <p:cNvPr id="24" name="Picture 23" descr="parent material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47052" y="3194865"/>
              <a:ext cx="2619375" cy="174307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247052" y="4396866"/>
              <a:ext cx="26193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</a:rPr>
                <a:t>Parent material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230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If you add time, then you get the soil forming factors:  </a:t>
            </a:r>
            <a:r>
              <a:rPr lang="en-US" b="1" dirty="0" smtClean="0">
                <a:solidFill>
                  <a:srgbClr val="7030A0"/>
                </a:solidFill>
              </a:rPr>
              <a:t>CLORPT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7760"/>
            <a:ext cx="8229600" cy="3109823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Cl</a:t>
            </a:r>
            <a:r>
              <a:rPr lang="en-US" dirty="0" smtClean="0"/>
              <a:t>imate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O</a:t>
            </a:r>
            <a:r>
              <a:rPr lang="en-US" dirty="0" smtClean="0"/>
              <a:t>rganisms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R</a:t>
            </a:r>
            <a:r>
              <a:rPr lang="en-US" dirty="0" smtClean="0"/>
              <a:t>elief (topography- hills, mountains…)</a:t>
            </a:r>
            <a:endParaRPr lang="en-US" dirty="0" smtClean="0"/>
          </a:p>
          <a:p>
            <a:r>
              <a:rPr lang="en-US" b="1" dirty="0" smtClean="0">
                <a:solidFill>
                  <a:srgbClr val="7030A0"/>
                </a:solidFill>
              </a:rPr>
              <a:t>P</a:t>
            </a:r>
            <a:r>
              <a:rPr lang="en-US" dirty="0" smtClean="0"/>
              <a:t>arent material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T</a:t>
            </a:r>
            <a:r>
              <a:rPr lang="en-US" dirty="0" smtClean="0"/>
              <a:t>ime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865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 Role of Climate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7533"/>
            <a:ext cx="8548777" cy="1138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balance between moisture and temperature is particularly </a:t>
            </a:r>
            <a:r>
              <a:rPr lang="en-US" dirty="0" smtClean="0"/>
              <a:t>important to the development of soils.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4149306" y="3950898"/>
            <a:ext cx="1587260" cy="1768415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234242" y="3648974"/>
            <a:ext cx="5253486" cy="6055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18580" y="2130898"/>
            <a:ext cx="25534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MOISTURE (precipitation)</a:t>
            </a:r>
            <a:endParaRPr lang="en-US" sz="2400" i="1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how much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when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736565" y="2915728"/>
            <a:ext cx="2950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TEMPERATURE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season length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range of highs/lows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Houston, TX</a:t>
            </a:r>
            <a:endParaRPr lang="en-US" sz="3200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612475" y="1397000"/>
          <a:ext cx="7686136" cy="4701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Left Brace 4"/>
          <p:cNvSpPr/>
          <p:nvPr/>
        </p:nvSpPr>
        <p:spPr>
          <a:xfrm rot="5400000">
            <a:off x="4261450" y="3027881"/>
            <a:ext cx="310552" cy="914401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1508480" y="1173192"/>
            <a:ext cx="2864667" cy="3775448"/>
            <a:chOff x="1842348" y="1897811"/>
            <a:chExt cx="2864667" cy="3775448"/>
          </a:xfrm>
        </p:grpSpPr>
        <p:sp>
          <p:nvSpPr>
            <p:cNvPr id="27" name="TextBox 26"/>
            <p:cNvSpPr txBox="1"/>
            <p:nvPr/>
          </p:nvSpPr>
          <p:spPr>
            <a:xfrm>
              <a:off x="1842348" y="1897811"/>
              <a:ext cx="2864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High rainfall during warm temperatures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rot="5400000">
              <a:off x="2990010" y="2889575"/>
              <a:ext cx="569343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842348" y="3267375"/>
              <a:ext cx="2864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Water used by plants 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rot="5400000">
              <a:off x="2990010" y="3951364"/>
              <a:ext cx="569343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842348" y="4236829"/>
              <a:ext cx="2864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Lots of plant growth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rot="5400000">
              <a:off x="2990010" y="4920817"/>
              <a:ext cx="569343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842348" y="5211594"/>
              <a:ext cx="2864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Darker topsoil</a:t>
              </a:r>
            </a:p>
          </p:txBody>
        </p:sp>
      </p:grpSp>
      <p:pic>
        <p:nvPicPr>
          <p:cNvPr id="23" name="Picture 22" descr="houston black soil profi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326" y="1232716"/>
            <a:ext cx="2357978" cy="35434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58326" y="4948640"/>
            <a:ext cx="2357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Houston soil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Gainsville</a:t>
            </a:r>
            <a:r>
              <a:rPr lang="en-US" sz="3200" dirty="0" smtClean="0"/>
              <a:t>, AL</a:t>
            </a:r>
            <a:endParaRPr lang="en-US" sz="3200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1173192" y="1397000"/>
          <a:ext cx="644680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1337094" y="1173192"/>
            <a:ext cx="3234906" cy="4237113"/>
            <a:chOff x="1670962" y="1897811"/>
            <a:chExt cx="3234906" cy="4237113"/>
          </a:xfrm>
        </p:grpSpPr>
        <p:sp>
          <p:nvSpPr>
            <p:cNvPr id="27" name="TextBox 26"/>
            <p:cNvSpPr txBox="1"/>
            <p:nvPr/>
          </p:nvSpPr>
          <p:spPr>
            <a:xfrm>
              <a:off x="1842348" y="1897811"/>
              <a:ext cx="2864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High rainfall during cooler temperatures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rot="5400000">
              <a:off x="2990010" y="2889575"/>
              <a:ext cx="569343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70962" y="3267375"/>
              <a:ext cx="32349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Few plants to use water 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rot="5400000">
              <a:off x="2990010" y="3951364"/>
              <a:ext cx="569343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842348" y="4236829"/>
              <a:ext cx="2864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Excess water leaches through the soil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rot="5400000">
              <a:off x="2990010" y="5343491"/>
              <a:ext cx="569343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842348" y="5673259"/>
              <a:ext cx="2864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Red/orange subsoil</a:t>
              </a:r>
            </a:p>
          </p:txBody>
        </p:sp>
      </p:grpSp>
      <p:pic>
        <p:nvPicPr>
          <p:cNvPr id="11" name="Picture 10" descr="Bama soil profi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421" y="1423748"/>
            <a:ext cx="2497848" cy="37060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58326" y="5225639"/>
            <a:ext cx="2357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/>
              <a:t>Bama</a:t>
            </a:r>
            <a:r>
              <a:rPr lang="en-US" i="1" dirty="0" smtClean="0"/>
              <a:t> soil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asa grande soil profi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078" y="3641291"/>
            <a:ext cx="2062036" cy="32004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928220" y="317387"/>
            <a:ext cx="1382173" cy="967978"/>
            <a:chOff x="3928220" y="929833"/>
            <a:chExt cx="1382173" cy="967978"/>
          </a:xfrm>
        </p:grpSpPr>
        <p:sp>
          <p:nvSpPr>
            <p:cNvPr id="4" name="TextBox 3"/>
            <p:cNvSpPr txBox="1"/>
            <p:nvPr/>
          </p:nvSpPr>
          <p:spPr>
            <a:xfrm>
              <a:off x="3928220" y="929833"/>
              <a:ext cx="13821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Low rainfall</a:t>
              </a:r>
              <a:endParaRPr lang="en-US" sz="2000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rot="10800000" flipV="1">
              <a:off x="4149304" y="1440611"/>
              <a:ext cx="4572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4597878" y="1440611"/>
              <a:ext cx="4572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864861" y="1285365"/>
            <a:ext cx="2911637" cy="2339018"/>
            <a:chOff x="1744097" y="1897811"/>
            <a:chExt cx="2911637" cy="2339018"/>
          </a:xfrm>
        </p:grpSpPr>
        <p:sp>
          <p:nvSpPr>
            <p:cNvPr id="27" name="TextBox 26"/>
            <p:cNvSpPr txBox="1"/>
            <p:nvPr/>
          </p:nvSpPr>
          <p:spPr>
            <a:xfrm>
              <a:off x="1744097" y="1897811"/>
              <a:ext cx="28646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Little vegetation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rot="5400000">
              <a:off x="2915904" y="2581799"/>
              <a:ext cx="569343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791067" y="2867265"/>
              <a:ext cx="28646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Low plant growth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rot="5400000">
              <a:off x="2914315" y="3551253"/>
              <a:ext cx="569343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788199" y="3836719"/>
              <a:ext cx="28646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</a:rPr>
                <a:t>Thin, light colored topsoil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568524" y="1285365"/>
            <a:ext cx="3083106" cy="2339018"/>
            <a:chOff x="4568524" y="1897811"/>
            <a:chExt cx="3083106" cy="2339018"/>
          </a:xfrm>
        </p:grpSpPr>
        <p:sp>
          <p:nvSpPr>
            <p:cNvPr id="36" name="TextBox 35"/>
            <p:cNvSpPr txBox="1"/>
            <p:nvPr/>
          </p:nvSpPr>
          <p:spPr>
            <a:xfrm>
              <a:off x="4571392" y="1897811"/>
              <a:ext cx="30802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Little water reaches subsoil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rot="5400000">
              <a:off x="5696229" y="2581799"/>
              <a:ext cx="569343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4571392" y="2867265"/>
              <a:ext cx="28646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Salts accumulate</a:t>
              </a: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rot="5400000">
              <a:off x="5694640" y="3551253"/>
              <a:ext cx="569343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4568524" y="3836719"/>
              <a:ext cx="28646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</a:rPr>
                <a:t>White subsoil</a:t>
              </a:r>
            </a:p>
          </p:txBody>
        </p:sp>
      </p:grpSp>
      <p:pic>
        <p:nvPicPr>
          <p:cNvPr id="21" name="Picture 20" descr="orovad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6205" y="3643216"/>
            <a:ext cx="2291195" cy="3200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034607" y="6195360"/>
            <a:ext cx="1619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(Casa Grande soil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From Arizona)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87618" y="6195360"/>
            <a:ext cx="1328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(</a:t>
            </a:r>
            <a:r>
              <a:rPr lang="en-US" sz="1600" dirty="0" err="1" smtClean="0">
                <a:solidFill>
                  <a:schemeClr val="bg1"/>
                </a:solidFill>
              </a:rPr>
              <a:t>Orovada</a:t>
            </a:r>
            <a:r>
              <a:rPr lang="en-US" sz="1600" dirty="0" smtClean="0">
                <a:solidFill>
                  <a:schemeClr val="bg1"/>
                </a:solidFill>
              </a:rPr>
              <a:t> soil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from Nevada)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3395" y="48578"/>
            <a:ext cx="7518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In summary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6766" y="5415548"/>
            <a:ext cx="13722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Dark topsoil:</a:t>
            </a:r>
          </a:p>
          <a:p>
            <a:pPr algn="ctr"/>
            <a:r>
              <a:rPr lang="en-US" dirty="0" smtClean="0"/>
              <a:t>lots of plant</a:t>
            </a:r>
          </a:p>
          <a:p>
            <a:pPr algn="ctr"/>
            <a:r>
              <a:rPr lang="en-US" dirty="0" smtClean="0"/>
              <a:t>material</a:t>
            </a:r>
            <a:endParaRPr lang="en-US" dirty="0"/>
          </a:p>
        </p:txBody>
      </p:sp>
      <p:sp>
        <p:nvSpPr>
          <p:cNvPr id="15" name="Rectangle 9" descr="Soil"/>
          <p:cNvSpPr>
            <a:spLocks noChangeArrowheads="1"/>
          </p:cNvSpPr>
          <p:nvPr/>
        </p:nvSpPr>
        <p:spPr bwMode="auto">
          <a:xfrm>
            <a:off x="958515" y="2748548"/>
            <a:ext cx="1828800" cy="2667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79164" y="5415548"/>
            <a:ext cx="16055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Red subsoil:</a:t>
            </a:r>
          </a:p>
          <a:p>
            <a:pPr algn="ctr"/>
            <a:r>
              <a:rPr lang="en-US" sz="2000" dirty="0" smtClean="0"/>
              <a:t>weathering</a:t>
            </a:r>
          </a:p>
          <a:p>
            <a:pPr algn="ctr"/>
            <a:r>
              <a:rPr lang="en-US" sz="2000" dirty="0" smtClean="0"/>
              <a:t>and oxidation</a:t>
            </a:r>
          </a:p>
        </p:txBody>
      </p:sp>
      <p:sp>
        <p:nvSpPr>
          <p:cNvPr id="16" name="Rectangle 6" descr="Apigum hill"/>
          <p:cNvSpPr>
            <a:spLocks noChangeArrowheads="1"/>
          </p:cNvSpPr>
          <p:nvPr/>
        </p:nvSpPr>
        <p:spPr bwMode="auto">
          <a:xfrm>
            <a:off x="3467548" y="2748548"/>
            <a:ext cx="1828800" cy="26670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753818" y="5415548"/>
            <a:ext cx="2941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Complex subsoil:</a:t>
            </a:r>
          </a:p>
          <a:p>
            <a:pPr algn="ctr"/>
            <a:r>
              <a:rPr lang="en-US" sz="2000" dirty="0" smtClean="0"/>
              <a:t>Lots of time to differentiate horizons</a:t>
            </a:r>
          </a:p>
        </p:txBody>
      </p:sp>
      <p:sp>
        <p:nvSpPr>
          <p:cNvPr id="18" name="Rectangle 37" descr="China hat"/>
          <p:cNvSpPr>
            <a:spLocks noChangeArrowheads="1"/>
          </p:cNvSpPr>
          <p:nvPr/>
        </p:nvSpPr>
        <p:spPr bwMode="auto">
          <a:xfrm>
            <a:off x="6080381" y="2830096"/>
            <a:ext cx="1864613" cy="2585452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10883" y="1017917"/>
            <a:ext cx="7651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/>
              <a:t>Soil profiles reflect the conditions under which they formed. 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223400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What is soil?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468" y="1122082"/>
            <a:ext cx="8229600" cy="4525963"/>
          </a:xfrm>
        </p:spPr>
        <p:txBody>
          <a:bodyPr>
            <a:normAutofit lnSpcReduction="10000"/>
          </a:bodyPr>
          <a:lstStyle/>
          <a:p>
            <a:pPr marL="0" indent="4763">
              <a:buNone/>
            </a:pPr>
            <a:endParaRPr lang="en-US" dirty="0" smtClean="0"/>
          </a:p>
          <a:p>
            <a:pPr marL="0" indent="4763">
              <a:buNone/>
            </a:pPr>
            <a:endParaRPr lang="en-US" dirty="0" smtClean="0"/>
          </a:p>
          <a:p>
            <a:pPr marL="0" indent="4763">
              <a:buNone/>
            </a:pPr>
            <a:r>
              <a:rPr lang="en-US" dirty="0" smtClean="0"/>
              <a:t>Often defined one of several </a:t>
            </a:r>
          </a:p>
          <a:p>
            <a:pPr marL="0" indent="4763">
              <a:buNone/>
            </a:pPr>
            <a:r>
              <a:rPr lang="en-US" dirty="0" smtClean="0"/>
              <a:t>ways: </a:t>
            </a:r>
          </a:p>
          <a:p>
            <a:pPr marL="0" indent="4763">
              <a:buNone/>
            </a:pPr>
            <a:r>
              <a:rPr lang="en-US" dirty="0" smtClean="0"/>
              <a:t>			Utilitarian </a:t>
            </a:r>
          </a:p>
          <a:p>
            <a:pPr marL="0" indent="4763">
              <a:buNone/>
            </a:pPr>
            <a:r>
              <a:rPr lang="en-US" dirty="0" smtClean="0"/>
              <a:t>			Ecological </a:t>
            </a:r>
          </a:p>
          <a:p>
            <a:pPr marL="0" indent="4763">
              <a:buNone/>
            </a:pPr>
            <a:r>
              <a:rPr lang="en-US" dirty="0" smtClean="0"/>
              <a:t>			</a:t>
            </a:r>
            <a:r>
              <a:rPr lang="en-US" dirty="0" err="1" smtClean="0"/>
              <a:t>Pedologic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			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2050" name="Picture 2" descr="C:\Users\lpruett\Dropbox\Withgott 4th edition\Chapter09\B_Jpeg_Images\Labeled_Images\SBS_4e_Figure_09_03_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1635" y="1122082"/>
            <a:ext cx="3095165" cy="5534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 slides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454722"/>
            <a:ext cx="8229600" cy="894432"/>
          </a:xfrm>
        </p:spPr>
        <p:txBody>
          <a:bodyPr>
            <a:normAutofit/>
          </a:bodyPr>
          <a:lstStyle/>
          <a:p>
            <a:r>
              <a:rPr lang="en-US" dirty="0" smtClean="0"/>
              <a:t>The Role of </a:t>
            </a:r>
            <a:r>
              <a:rPr lang="en-US" b="1" dirty="0" smtClean="0"/>
              <a:t>P</a:t>
            </a:r>
            <a:r>
              <a:rPr lang="en-US" dirty="0" smtClean="0"/>
              <a:t>arent Material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83671" y="6449047"/>
            <a:ext cx="1032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(Arizona)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9894" y="1733910"/>
            <a:ext cx="76257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Material from which soil forms: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bedrock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err="1" smtClean="0"/>
              <a:t>colluviam</a:t>
            </a:r>
            <a:r>
              <a:rPr lang="en-US" sz="2000" dirty="0" smtClean="0"/>
              <a:t> (sediments transported via gravity to the base of a slope)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alluvium (loose, eroded soil)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loess (windblown material)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4461" y="4321834"/>
            <a:ext cx="53483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Parent material influences </a:t>
            </a:r>
            <a:r>
              <a:rPr lang="en-US" sz="3200" i="1" dirty="0" smtClean="0"/>
              <a:t>mineral composition</a:t>
            </a:r>
            <a:r>
              <a:rPr lang="en-US" sz="3200" dirty="0" smtClean="0"/>
              <a:t> and </a:t>
            </a:r>
            <a:r>
              <a:rPr lang="en-US" sz="3200" i="1" dirty="0" smtClean="0"/>
              <a:t>particle size</a:t>
            </a:r>
            <a:r>
              <a:rPr lang="en-US" sz="3200" dirty="0" smtClean="0"/>
              <a:t> of soil.</a:t>
            </a:r>
          </a:p>
        </p:txBody>
      </p:sp>
    </p:spTree>
    <p:extLst>
      <p:ext uri="{BB962C8B-B14F-4D97-AF65-F5344CB8AC3E}">
        <p14:creationId xmlns:p14="http://schemas.microsoft.com/office/powerpoint/2010/main" val="50669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pruett\Dropbox\Withgott 4th edition\Chapter09\B_Jpeg_Images\Labeled_Images\SBS_4e_Figure_09_06_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1039" y="1742839"/>
            <a:ext cx="4473543" cy="39995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9397" y="1090374"/>
            <a:ext cx="2355011" cy="1466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Smaller, finer particles (like clay)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old water and nutrients,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including carbon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5705" y="4530056"/>
            <a:ext cx="29710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Coarser particles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don’t hold water or nutrients,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 but they promote oxidation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95942"/>
            <a:ext cx="8229600" cy="894432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Particle size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83671" y="6449047"/>
            <a:ext cx="1032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(Arizona)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69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2808" y="149073"/>
            <a:ext cx="92717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Linking </a:t>
            </a:r>
            <a:r>
              <a:rPr lang="en-US" sz="3200" dirty="0" smtClean="0">
                <a:solidFill>
                  <a:srgbClr val="FF0000"/>
                </a:solidFill>
              </a:rPr>
              <a:t>topsoil</a:t>
            </a:r>
            <a:r>
              <a:rPr lang="en-US" sz="3200" dirty="0" smtClean="0"/>
              <a:t> to </a:t>
            </a:r>
            <a:r>
              <a:rPr lang="en-US" sz="3200" b="1" dirty="0" smtClean="0">
                <a:solidFill>
                  <a:srgbClr val="7030A0"/>
                </a:solidFill>
              </a:rPr>
              <a:t>P</a:t>
            </a:r>
            <a:r>
              <a:rPr lang="en-US" sz="3200" dirty="0" smtClean="0"/>
              <a:t>arent material</a:t>
            </a:r>
          </a:p>
        </p:txBody>
      </p:sp>
      <p:sp>
        <p:nvSpPr>
          <p:cNvPr id="19" name="Rectangle 18"/>
          <p:cNvSpPr/>
          <p:nvPr/>
        </p:nvSpPr>
        <p:spPr>
          <a:xfrm rot="16200000">
            <a:off x="1925760" y="4692259"/>
            <a:ext cx="1962964" cy="1097280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Light brown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rot="16200000">
            <a:off x="3337022" y="4692260"/>
            <a:ext cx="1962964" cy="1097280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50000"/>
                  <a:satMod val="300000"/>
                  <a:alpha val="27000"/>
                </a:schemeClr>
              </a:gs>
              <a:gs pos="35000">
                <a:schemeClr val="accent6">
                  <a:tint val="37000"/>
                  <a:satMod val="300000"/>
                  <a:alpha val="27000"/>
                </a:schemeClr>
              </a:gs>
              <a:gs pos="100000">
                <a:schemeClr val="accent6">
                  <a:tint val="15000"/>
                  <a:satMod val="350000"/>
                  <a:alpha val="27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16200000">
            <a:off x="4623171" y="4692260"/>
            <a:ext cx="1962964" cy="1097280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54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Darker brown</a:t>
            </a:r>
          </a:p>
          <a:p>
            <a:pPr algn="ctr"/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pPr algn="ctr"/>
            <a:endParaRPr lang="en-US" dirty="0"/>
          </a:p>
        </p:txBody>
      </p:sp>
      <p:grpSp>
        <p:nvGrpSpPr>
          <p:cNvPr id="3" name="Group 36"/>
          <p:cNvGrpSpPr/>
          <p:nvPr/>
        </p:nvGrpSpPr>
        <p:grpSpPr>
          <a:xfrm>
            <a:off x="2484419" y="1121020"/>
            <a:ext cx="1430258" cy="3034225"/>
            <a:chOff x="2743199" y="1121020"/>
            <a:chExt cx="1430258" cy="3034225"/>
          </a:xfrm>
        </p:grpSpPr>
        <p:sp>
          <p:nvSpPr>
            <p:cNvPr id="23" name="TextBox 22"/>
            <p:cNvSpPr txBox="1"/>
            <p:nvPr/>
          </p:nvSpPr>
          <p:spPr>
            <a:xfrm>
              <a:off x="2885127" y="1121020"/>
              <a:ext cx="11464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Coarse</a:t>
              </a:r>
            </a:p>
          </p:txBody>
        </p:sp>
        <p:grpSp>
          <p:nvGrpSpPr>
            <p:cNvPr id="4" name="Group 34"/>
            <p:cNvGrpSpPr/>
            <p:nvPr/>
          </p:nvGrpSpPr>
          <p:grpSpPr>
            <a:xfrm>
              <a:off x="2743199" y="1880558"/>
              <a:ext cx="1430258" cy="2274687"/>
              <a:chOff x="2743199" y="1880558"/>
              <a:chExt cx="1430258" cy="2274687"/>
            </a:xfrm>
          </p:grpSpPr>
          <p:sp>
            <p:nvSpPr>
              <p:cNvPr id="26" name="Isosceles Triangle 25"/>
              <p:cNvSpPr/>
              <p:nvPr/>
            </p:nvSpPr>
            <p:spPr>
              <a:xfrm flipV="1">
                <a:off x="3019884" y="1880558"/>
                <a:ext cx="776832" cy="2274687"/>
              </a:xfrm>
              <a:prstGeom prst="triangl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42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42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 flipH="1">
                <a:off x="2743199" y="1880558"/>
                <a:ext cx="143025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Organic matter more readily decomposed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 rot="10800000">
            <a:off x="3972169" y="4020893"/>
            <a:ext cx="111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</p:txBody>
      </p:sp>
      <p:grpSp>
        <p:nvGrpSpPr>
          <p:cNvPr id="5" name="Group 37"/>
          <p:cNvGrpSpPr/>
          <p:nvPr/>
        </p:nvGrpSpPr>
        <p:grpSpPr>
          <a:xfrm>
            <a:off x="4872605" y="1121020"/>
            <a:ext cx="1362121" cy="2943003"/>
            <a:chOff x="4363671" y="1121020"/>
            <a:chExt cx="1362121" cy="2943003"/>
          </a:xfrm>
        </p:grpSpPr>
        <p:sp>
          <p:nvSpPr>
            <p:cNvPr id="29" name="TextBox 28"/>
            <p:cNvSpPr txBox="1"/>
            <p:nvPr/>
          </p:nvSpPr>
          <p:spPr>
            <a:xfrm>
              <a:off x="4567468" y="1121020"/>
              <a:ext cx="9545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Fine</a:t>
              </a:r>
            </a:p>
          </p:txBody>
        </p:sp>
        <p:grpSp>
          <p:nvGrpSpPr>
            <p:cNvPr id="6" name="Group 33"/>
            <p:cNvGrpSpPr/>
            <p:nvPr/>
          </p:nvGrpSpPr>
          <p:grpSpPr>
            <a:xfrm>
              <a:off x="4363671" y="1838085"/>
              <a:ext cx="1362121" cy="2225938"/>
              <a:chOff x="4363671" y="1838085"/>
              <a:chExt cx="1362121" cy="2225938"/>
            </a:xfrm>
          </p:grpSpPr>
          <p:sp>
            <p:nvSpPr>
              <p:cNvPr id="28" name="TextBox 27"/>
              <p:cNvSpPr txBox="1"/>
              <p:nvPr/>
            </p:nvSpPr>
            <p:spPr>
              <a:xfrm flipH="1">
                <a:off x="4363671" y="1838085"/>
                <a:ext cx="136212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Organic matter stays in the soil</a:t>
                </a:r>
              </a:p>
            </p:txBody>
          </p:sp>
          <p:sp>
            <p:nvSpPr>
              <p:cNvPr id="32" name="Isosceles Triangle 31"/>
              <p:cNvSpPr/>
              <p:nvPr/>
            </p:nvSpPr>
            <p:spPr>
              <a:xfrm rot="10800000" flipV="1">
                <a:off x="4665937" y="1838085"/>
                <a:ext cx="757585" cy="2225938"/>
              </a:xfrm>
              <a:prstGeom prst="triangl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42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42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9" name="Left-Right Arrow 8"/>
          <p:cNvSpPr/>
          <p:nvPr/>
        </p:nvSpPr>
        <p:spPr>
          <a:xfrm>
            <a:off x="3460446" y="3923586"/>
            <a:ext cx="1604070" cy="194613"/>
          </a:xfrm>
          <a:prstGeom prst="left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7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2808" y="149073"/>
            <a:ext cx="92717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Linking </a:t>
            </a:r>
            <a:r>
              <a:rPr lang="en-US" sz="3200" dirty="0" smtClean="0">
                <a:solidFill>
                  <a:srgbClr val="FF0000"/>
                </a:solidFill>
              </a:rPr>
              <a:t>subsoil</a:t>
            </a:r>
            <a:r>
              <a:rPr lang="en-US" sz="3200" dirty="0" smtClean="0"/>
              <a:t> to </a:t>
            </a:r>
            <a:r>
              <a:rPr lang="en-US" sz="3200" b="1" dirty="0" smtClean="0">
                <a:solidFill>
                  <a:srgbClr val="7030A0"/>
                </a:solidFill>
              </a:rPr>
              <a:t>P</a:t>
            </a:r>
            <a:r>
              <a:rPr lang="en-US" sz="3200" dirty="0" smtClean="0"/>
              <a:t>arent material</a:t>
            </a:r>
          </a:p>
        </p:txBody>
      </p:sp>
      <p:sp>
        <p:nvSpPr>
          <p:cNvPr id="19" name="Rectangle 18"/>
          <p:cNvSpPr/>
          <p:nvPr/>
        </p:nvSpPr>
        <p:spPr>
          <a:xfrm rot="16200000">
            <a:off x="1925760" y="4692259"/>
            <a:ext cx="1962964" cy="109728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Oxidized, red and yellow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 rot="16200000">
            <a:off x="3337022" y="4692260"/>
            <a:ext cx="1962964" cy="1097280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50000"/>
                  <a:satMod val="300000"/>
                  <a:alpha val="27000"/>
                </a:schemeClr>
              </a:gs>
              <a:gs pos="35000">
                <a:schemeClr val="accent6">
                  <a:tint val="37000"/>
                  <a:satMod val="300000"/>
                  <a:alpha val="27000"/>
                </a:schemeClr>
              </a:gs>
              <a:gs pos="100000">
                <a:schemeClr val="accent6">
                  <a:tint val="15000"/>
                  <a:satMod val="350000"/>
                  <a:alpha val="27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16200000">
            <a:off x="4623171" y="4692260"/>
            <a:ext cx="1962964" cy="10972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35000">
                <a:schemeClr val="accent6">
                  <a:tint val="37000"/>
                  <a:satMod val="300000"/>
                  <a:alpha val="7000"/>
                </a:schemeClr>
              </a:gs>
              <a:gs pos="100000">
                <a:schemeClr val="accent6">
                  <a:tint val="15000"/>
                  <a:satMod val="350000"/>
                  <a:alpha val="7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Reduced, green and grey</a:t>
            </a:r>
          </a:p>
          <a:p>
            <a:pPr algn="ctr"/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pPr algn="ctr"/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2484419" y="1121020"/>
            <a:ext cx="1430258" cy="3034225"/>
            <a:chOff x="2743199" y="1121020"/>
            <a:chExt cx="1430258" cy="3034225"/>
          </a:xfrm>
        </p:grpSpPr>
        <p:sp>
          <p:nvSpPr>
            <p:cNvPr id="23" name="TextBox 22"/>
            <p:cNvSpPr txBox="1"/>
            <p:nvPr/>
          </p:nvSpPr>
          <p:spPr>
            <a:xfrm>
              <a:off x="2885127" y="1121020"/>
              <a:ext cx="11464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Coarse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2743199" y="1880558"/>
              <a:ext cx="1430258" cy="2274687"/>
              <a:chOff x="2743199" y="1880558"/>
              <a:chExt cx="1430258" cy="2274687"/>
            </a:xfrm>
          </p:grpSpPr>
          <p:sp>
            <p:nvSpPr>
              <p:cNvPr id="26" name="Isosceles Triangle 25"/>
              <p:cNvSpPr/>
              <p:nvPr/>
            </p:nvSpPr>
            <p:spPr>
              <a:xfrm flipV="1">
                <a:off x="3019884" y="1880558"/>
                <a:ext cx="776832" cy="2274687"/>
              </a:xfrm>
              <a:prstGeom prst="triangl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42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42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 flipH="1">
                <a:off x="2743199" y="1880558"/>
                <a:ext cx="143025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Water allows weathering and chemical transport 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 rot="10800000">
            <a:off x="3972169" y="4020893"/>
            <a:ext cx="111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</p:txBody>
      </p:sp>
      <p:grpSp>
        <p:nvGrpSpPr>
          <p:cNvPr id="38" name="Group 37"/>
          <p:cNvGrpSpPr/>
          <p:nvPr/>
        </p:nvGrpSpPr>
        <p:grpSpPr>
          <a:xfrm>
            <a:off x="4872605" y="1121020"/>
            <a:ext cx="1362121" cy="2943003"/>
            <a:chOff x="4363671" y="1121020"/>
            <a:chExt cx="1362121" cy="2943003"/>
          </a:xfrm>
        </p:grpSpPr>
        <p:sp>
          <p:nvSpPr>
            <p:cNvPr id="29" name="TextBox 28"/>
            <p:cNvSpPr txBox="1"/>
            <p:nvPr/>
          </p:nvSpPr>
          <p:spPr>
            <a:xfrm>
              <a:off x="4567468" y="1121020"/>
              <a:ext cx="9545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Fine</a:t>
              </a: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4363671" y="1794955"/>
              <a:ext cx="1362121" cy="2269068"/>
              <a:chOff x="4363671" y="1794955"/>
              <a:chExt cx="1362121" cy="2269068"/>
            </a:xfrm>
          </p:grpSpPr>
          <p:sp>
            <p:nvSpPr>
              <p:cNvPr id="28" name="TextBox 27"/>
              <p:cNvSpPr txBox="1"/>
              <p:nvPr/>
            </p:nvSpPr>
            <p:spPr>
              <a:xfrm flipH="1">
                <a:off x="4363671" y="1794955"/>
                <a:ext cx="1362121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Weathering products remain in subsoil as salts</a:t>
                </a:r>
              </a:p>
            </p:txBody>
          </p:sp>
          <p:sp>
            <p:nvSpPr>
              <p:cNvPr id="32" name="Isosceles Triangle 31"/>
              <p:cNvSpPr/>
              <p:nvPr/>
            </p:nvSpPr>
            <p:spPr>
              <a:xfrm rot="10800000" flipV="1">
                <a:off x="4665937" y="1838085"/>
                <a:ext cx="757585" cy="2225938"/>
              </a:xfrm>
              <a:prstGeom prst="triangl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42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42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9" name="Left-Right Arrow 8"/>
          <p:cNvSpPr/>
          <p:nvPr/>
        </p:nvSpPr>
        <p:spPr>
          <a:xfrm>
            <a:off x="3460446" y="3923586"/>
            <a:ext cx="1604070" cy="194613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7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i="1" dirty="0" smtClean="0"/>
              <a:t>Utilitarian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5626"/>
            <a:ext cx="8229600" cy="4525963"/>
          </a:xfrm>
        </p:spPr>
        <p:txBody>
          <a:bodyPr/>
          <a:lstStyle/>
          <a:p>
            <a:r>
              <a:rPr lang="en-US" dirty="0" smtClean="0"/>
              <a:t>defined by the properties important to agriculture, engineering, etc. (soil material)</a:t>
            </a:r>
          </a:p>
          <a:p>
            <a:endParaRPr lang="en-US" dirty="0"/>
          </a:p>
        </p:txBody>
      </p:sp>
      <p:pic>
        <p:nvPicPr>
          <p:cNvPr id="1026" name="Picture 2" descr="C:\Users\lpruett\Dropbox\Withgott 4th edition\Chapter09\B_Jpeg_Images\Labeled_Images\SBS_4e_Figure_09_07b_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1818" y="2302700"/>
            <a:ext cx="5600495" cy="42898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i="1" dirty="0" smtClean="0"/>
              <a:t>Ecological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3897"/>
            <a:ext cx="8229600" cy="4525963"/>
          </a:xfrm>
        </p:spPr>
        <p:txBody>
          <a:bodyPr/>
          <a:lstStyle/>
          <a:p>
            <a:r>
              <a:rPr lang="en-US" dirty="0" smtClean="0"/>
              <a:t>medium capable of supporting plants both physically and through the transfer of water and nutrients (soil medium)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63" y="2879060"/>
            <a:ext cx="58578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i="1" dirty="0" err="1" smtClean="0"/>
              <a:t>Pedologic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dirty="0" smtClean="0"/>
              <a:t>Formation of </a:t>
            </a:r>
            <a:r>
              <a:rPr lang="en-US" u="sng" dirty="0" smtClean="0"/>
              <a:t>soil by processes </a:t>
            </a:r>
            <a:r>
              <a:rPr lang="en-US" dirty="0" smtClean="0"/>
              <a:t>such as weathering, organic matter accumulation ,and leaching (soil as a system)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 descr="C:\Users\lpruett\Dropbox\Withgott 4th edition\Chapter09\B_Jpeg_Images\Labeled_Images\SBS_4e_Figure_09_04_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8516" y="2877494"/>
            <a:ext cx="4773868" cy="37962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Processes that Form Soils and Influence Soil Properties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movement of water down through the soil profile (leaching)</a:t>
            </a:r>
          </a:p>
          <a:p>
            <a:r>
              <a:rPr lang="en-US" dirty="0" smtClean="0"/>
              <a:t>Organic matter accumulation (sequesters carbon)</a:t>
            </a:r>
          </a:p>
          <a:p>
            <a:r>
              <a:rPr lang="en-US" dirty="0" smtClean="0"/>
              <a:t>Mineral weathering</a:t>
            </a:r>
          </a:p>
          <a:p>
            <a:r>
              <a:rPr lang="en-US" dirty="0" smtClean="0"/>
              <a:t>Mineral formation</a:t>
            </a:r>
          </a:p>
          <a:p>
            <a:r>
              <a:rPr lang="en-US" dirty="0" smtClean="0"/>
              <a:t>Many Others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6698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41" name="Text Box 5"/>
          <p:cNvSpPr txBox="1">
            <a:spLocks noChangeArrowheads="1"/>
          </p:cNvSpPr>
          <p:nvPr/>
        </p:nvSpPr>
        <p:spPr bwMode="auto">
          <a:xfrm>
            <a:off x="974725" y="230187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3200"/>
          </a:p>
        </p:txBody>
      </p:sp>
      <p:sp>
        <p:nvSpPr>
          <p:cNvPr id="654345" name="Text Box 9"/>
          <p:cNvSpPr txBox="1">
            <a:spLocks noChangeArrowheads="1"/>
          </p:cNvSpPr>
          <p:nvPr/>
        </p:nvSpPr>
        <p:spPr bwMode="auto">
          <a:xfrm>
            <a:off x="478971" y="347494"/>
            <a:ext cx="828765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/>
              <a:t>Services by </a:t>
            </a:r>
            <a:r>
              <a:rPr lang="en-US" sz="4400" b="1" dirty="0" smtClean="0"/>
              <a:t>the Soil System</a:t>
            </a:r>
          </a:p>
        </p:txBody>
      </p:sp>
      <p:sp>
        <p:nvSpPr>
          <p:cNvPr id="654350" name="Text Box 14"/>
          <p:cNvSpPr txBox="1">
            <a:spLocks noChangeArrowheads="1"/>
          </p:cNvSpPr>
          <p:nvPr/>
        </p:nvSpPr>
        <p:spPr bwMode="auto">
          <a:xfrm>
            <a:off x="589532" y="1544128"/>
            <a:ext cx="7157811" cy="294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 smtClean="0"/>
              <a:t>Food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 smtClean="0"/>
              <a:t>Fiber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 smtClean="0"/>
              <a:t>Filtration of gas &amp; water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 smtClean="0"/>
              <a:t>Water storage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 smtClean="0"/>
              <a:t>Carbon Storage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8560" y="1544128"/>
            <a:ext cx="3909224" cy="3700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059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9" name="Text Box 3"/>
          <p:cNvSpPr txBox="1">
            <a:spLocks noChangeArrowheads="1"/>
          </p:cNvSpPr>
          <p:nvPr/>
        </p:nvSpPr>
        <p:spPr bwMode="auto">
          <a:xfrm>
            <a:off x="1667900" y="517726"/>
            <a:ext cx="637633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/>
              <a:t>Threats to </a:t>
            </a:r>
            <a:r>
              <a:rPr lang="en-US" sz="4400" b="1" dirty="0" smtClean="0"/>
              <a:t>Soils Include:</a:t>
            </a:r>
            <a:endParaRPr lang="en-US" sz="4400" b="1" dirty="0"/>
          </a:p>
        </p:txBody>
      </p:sp>
      <p:sp>
        <p:nvSpPr>
          <p:cNvPr id="654341" name="Text Box 5"/>
          <p:cNvSpPr txBox="1">
            <a:spLocks noChangeArrowheads="1"/>
          </p:cNvSpPr>
          <p:nvPr/>
        </p:nvSpPr>
        <p:spPr bwMode="auto">
          <a:xfrm>
            <a:off x="974725" y="230187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3200"/>
          </a:p>
        </p:txBody>
      </p:sp>
      <p:sp>
        <p:nvSpPr>
          <p:cNvPr id="654342" name="Rectangle 6"/>
          <p:cNvSpPr>
            <a:spLocks noChangeArrowheads="1"/>
          </p:cNvSpPr>
          <p:nvPr/>
        </p:nvSpPr>
        <p:spPr bwMode="auto">
          <a:xfrm>
            <a:off x="566057" y="1451520"/>
            <a:ext cx="7939314" cy="365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0" dirty="0"/>
              <a:t>Erosion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0" dirty="0"/>
              <a:t>Contamination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0" dirty="0"/>
              <a:t>Sealing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0" dirty="0"/>
              <a:t>Compaction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0" dirty="0"/>
              <a:t>Loss of biodiversity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0" dirty="0" err="1"/>
              <a:t>Salinization</a:t>
            </a:r>
            <a:endParaRPr lang="en-US" sz="3200" b="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0" dirty="0"/>
              <a:t>Floods and Landslides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3089" y="1811547"/>
            <a:ext cx="4660911" cy="306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059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38600" y="252260"/>
            <a:ext cx="54034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/>
              <a:t>Soils are dynamic,</a:t>
            </a:r>
          </a:p>
          <a:p>
            <a:pPr algn="ctr"/>
            <a:r>
              <a:rPr lang="en-US" sz="4400" b="1" dirty="0" smtClean="0"/>
              <a:t>they change over time</a:t>
            </a:r>
            <a:endParaRPr lang="en-US" sz="44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1016000" y="2355165"/>
            <a:ext cx="7301523" cy="3117165"/>
            <a:chOff x="1016000" y="2355165"/>
            <a:chExt cx="7301523" cy="31171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6000" y="2355165"/>
              <a:ext cx="7099300" cy="27940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097280" y="4709160"/>
              <a:ext cx="6985000" cy="3739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327801" y="4709160"/>
              <a:ext cx="6306713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1327801" y="4825999"/>
              <a:ext cx="6114201" cy="646331"/>
              <a:chOff x="1251601" y="4663440"/>
              <a:chExt cx="6114201" cy="646331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1251601" y="4663440"/>
                <a:ext cx="963917" cy="646331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Parent</a:t>
                </a:r>
              </a:p>
              <a:p>
                <a:pPr algn="ctr"/>
                <a:r>
                  <a:rPr lang="en-US" dirty="0" smtClean="0"/>
                  <a:t>material</a:t>
                </a:r>
                <a:endParaRPr lang="en-US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971800" y="4663440"/>
                <a:ext cx="862149" cy="646331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Young</a:t>
                </a:r>
              </a:p>
              <a:p>
                <a:pPr algn="ctr"/>
                <a:r>
                  <a:rPr lang="en-US" dirty="0" smtClean="0"/>
                  <a:t>soil</a:t>
                </a:r>
                <a:endParaRPr lang="en-US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846320" y="4663440"/>
                <a:ext cx="881652" cy="646331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Mature</a:t>
                </a:r>
              </a:p>
              <a:p>
                <a:pPr algn="ctr"/>
                <a:r>
                  <a:rPr lang="en-US" dirty="0" smtClean="0"/>
                  <a:t>soil</a:t>
                </a:r>
                <a:endParaRPr lang="en-US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629400" y="4663440"/>
                <a:ext cx="736402" cy="646331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Old </a:t>
                </a:r>
              </a:p>
              <a:p>
                <a:pPr algn="ctr"/>
                <a:r>
                  <a:rPr lang="en-US" dirty="0" smtClean="0"/>
                  <a:t>soil</a:t>
                </a:r>
                <a:endParaRPr lang="en-US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7667986" y="4524494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Time</a:t>
              </a:r>
              <a:endParaRPr lang="en-US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2122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2622</TotalTime>
  <Words>576</Words>
  <Application>Microsoft Office PowerPoint</Application>
  <PresentationFormat>On-screen Show (4:3)</PresentationFormat>
  <Paragraphs>186</Paragraphs>
  <Slides>24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Introduction to Soils</vt:lpstr>
      <vt:lpstr>What is soil?</vt:lpstr>
      <vt:lpstr>Utilitarian</vt:lpstr>
      <vt:lpstr>Ecological</vt:lpstr>
      <vt:lpstr>Pedologic</vt:lpstr>
      <vt:lpstr>Processes that Form Soils and Influence Soil Properties</vt:lpstr>
      <vt:lpstr>PowerPoint Presentation</vt:lpstr>
      <vt:lpstr>PowerPoint Presentation</vt:lpstr>
      <vt:lpstr>PowerPoint Presentation</vt:lpstr>
      <vt:lpstr>As soils age, they form distinct  soil horizons and a soil profile</vt:lpstr>
      <vt:lpstr>Ultimately, soils are influenced by their environment</vt:lpstr>
      <vt:lpstr>If you add time, then you get the soil forming factors:  CLORPT</vt:lpstr>
      <vt:lpstr>The Role of Climate</vt:lpstr>
      <vt:lpstr>Houston, TX</vt:lpstr>
      <vt:lpstr>PowerPoint Presentation</vt:lpstr>
      <vt:lpstr>Gainsville, AL</vt:lpstr>
      <vt:lpstr>PowerPoint Presentation</vt:lpstr>
      <vt:lpstr>PowerPoint Presentation</vt:lpstr>
      <vt:lpstr>PowerPoint Presentation</vt:lpstr>
      <vt:lpstr>Extension slides</vt:lpstr>
      <vt:lpstr>The Role of Parent Material</vt:lpstr>
      <vt:lpstr>Particle size</vt:lpstr>
      <vt:lpstr>PowerPoint Presentation</vt:lpstr>
      <vt:lpstr>PowerPoint Presentation</vt:lpstr>
    </vt:vector>
  </TitlesOfParts>
  <Company>USGS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Harden</dc:creator>
  <cp:lastModifiedBy>Hidalgo, Jackie</cp:lastModifiedBy>
  <cp:revision>142</cp:revision>
  <dcterms:created xsi:type="dcterms:W3CDTF">2011-08-09T22:37:41Z</dcterms:created>
  <dcterms:modified xsi:type="dcterms:W3CDTF">2015-05-12T17:14:58Z</dcterms:modified>
</cp:coreProperties>
</file>